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562" r:id="rId5"/>
    <p:sldId id="561" r:id="rId6"/>
    <p:sldId id="441" r:id="rId7"/>
    <p:sldId id="559" r:id="rId8"/>
    <p:sldId id="461" r:id="rId9"/>
    <p:sldId id="560" r:id="rId10"/>
    <p:sldId id="492" r:id="rId11"/>
    <p:sldId id="55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8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6319-64FE-184B-9A92-3446B8FA2DB3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30708-CF72-394B-89C6-AA0B5E4F7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6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8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			</a:t>
            </a:r>
            <a:r>
              <a:rPr lang="en-US" dirty="0"/>
              <a:t>-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0DEA9-7421-2E44-8217-A2006BA73D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841D-71D5-B443-8F76-7AA343F6A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9F7E-334B-D64B-8601-D92902E4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B1D03-B97D-4B41-BBA5-24DE9CFA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D8A0-D9AF-4840-9D23-7549CA94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B262-31E0-AA41-901B-54BFE87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C229-20AB-324A-97C8-D2FA5939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6DF41-789C-424E-87A3-919BDEA6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783A1-C231-8B4E-A5B9-5A421949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C59C-6ADD-EC46-A6EC-1447DC27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A5E9-68EE-F345-8822-37B9AF0A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69FA8-4025-D64C-8E51-5B5FCEC3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E9A19-1096-1444-85C6-FAD24849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67968-071E-7F48-97E9-996DE877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9AEAF-F23A-284D-8BE2-3BAEF780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CABE3-3B52-BA46-85F2-E4EBE21E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FF41-B03B-E34F-96B1-E23E3AD9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2438-956D-6645-B426-E8609223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169B-8310-4246-9066-7692D7C3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4F530-ADE2-FD44-938E-CB716B0B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E976-1B54-9646-B482-DD78018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B8B-9CF8-644A-82DD-FE1C776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233F2-909C-9F48-ADBA-910747EE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215C-1464-BF48-8500-339C91F7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8C01-51E0-EB45-A877-74641BF3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3B80-C88E-B74D-A33C-298AAFEC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9299-276C-2A43-AEFE-611A6480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3F29-68DF-494B-8778-E5126DD78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C019-EC9A-084A-89D5-939AA1BB4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1382C-1F62-9A4D-8AC5-26BA11A1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74342-4128-704A-AB12-8D274FB0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1CB31-AA36-234F-8A90-CEDE1AA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879C-EE96-5E44-8E41-77811D5E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2ADD4-AF8B-AA42-B006-6979E57A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614FF-7827-CE4B-BA45-C4E5248CC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26240-255E-5149-B04F-94BC06D09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A3DE1-018F-8043-80A7-FB5365AA4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210D1B-9778-C447-A278-7043A380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3F0765-6E50-224B-88D9-E7EE56D1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76C67-233C-9B4F-9E8E-252C7B99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4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C020-24C8-784D-B9C9-A752FABE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15E8D-271E-204D-9A01-193F0E9E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9E45A-D73A-3D4D-A5E2-C9A607D3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FF563-1F9A-764C-86B7-CF46AF88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388E7-2A6D-454B-B79B-4DAC4690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DC357-EDE3-9D44-8678-63B67E2F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167D1-15A5-4546-AD8D-EF09028C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577F-8F09-1E43-A757-45D4B0B4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2F0E5-4B06-874F-BD6A-42887592F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BB481-E80A-2D42-8FDF-383837E00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F4BF-0E4B-E34C-8964-E20E8D2F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33573-B2D4-C643-BC0B-1948FFF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07A7-13A8-4B49-BE52-ACABB8EF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F17B-9049-CB42-9B36-53760259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AF41D-6C68-9B47-9967-EA8F86A3E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7F349-3AF9-5C44-BC27-4954B7B6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21D96-EF6E-3B44-B6CD-92DC40BA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F71CE-BE87-7B45-A463-1412923D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3DFD-56AB-EC4F-864B-5C9F994F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81DCCC-D3FE-7548-887E-AD8ACEFD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BE6ED-D019-B049-9186-FDB133CA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9F633-7F24-A841-9B11-D4AA8AAC6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A8CB-02C3-794A-BB8C-7D049E415105}" type="datetimeFigureOut">
              <a:rPr lang="en-US" smtClean="0"/>
              <a:t>5/22/24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692A-358D-B648-B8FE-1A994D6B4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BB4C-FE3A-F54A-B9F7-7BA6271B0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856509-B9DA-FC60-A96E-3F06CE08BB56}"/>
              </a:ext>
            </a:extLst>
          </p:cNvPr>
          <p:cNvSpPr txBox="1"/>
          <p:nvPr/>
        </p:nvSpPr>
        <p:spPr>
          <a:xfrm>
            <a:off x="2743200" y="2742107"/>
            <a:ext cx="6705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FFEDEB"/>
                </a:solidFill>
                <a:effectLst/>
                <a:highlight>
                  <a:srgbClr val="1F1F1F"/>
                </a:highlight>
                <a:latin typeface="Google Sans"/>
              </a:rPr>
              <a:t>Imposter syndrome is a condition that causes people to feel anxious and like a fraud, even though they are high-performing in objective ways. People with imposter syndrome may have difficulty assessing their skills and competence, and may attribute their success to external factors.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63091A-43BF-C486-2435-9566CE7616FD}"/>
              </a:ext>
            </a:extLst>
          </p:cNvPr>
          <p:cNvSpPr txBox="1"/>
          <p:nvPr/>
        </p:nvSpPr>
        <p:spPr>
          <a:xfrm>
            <a:off x="4061875" y="1650124"/>
            <a:ext cx="4494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What is Imposter Syndrome?</a:t>
            </a:r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1DDA53-96AF-84D0-62CB-741C1930B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600" y="0"/>
            <a:ext cx="3454400" cy="2362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4A21E9-2F9B-6CA2-B99A-35C4712EE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8643" y="3993931"/>
            <a:ext cx="3611825" cy="29300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2A0AF7-C26C-74BD-9581-5545EF4905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880971" cy="21733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212997-4A21-3EA3-C4BD-01B05866F4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612170"/>
            <a:ext cx="4271211" cy="224583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8F5A12A-6281-078A-9C0D-96B608D16763}"/>
              </a:ext>
            </a:extLst>
          </p:cNvPr>
          <p:cNvSpPr txBox="1"/>
          <p:nvPr/>
        </p:nvSpPr>
        <p:spPr>
          <a:xfrm>
            <a:off x="3048000" y="4871094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Denise M. Driscoll</a:t>
            </a:r>
          </a:p>
          <a:p>
            <a:pPr algn="ctr"/>
            <a:endParaRPr lang="en-US" sz="1800" dirty="0"/>
          </a:p>
          <a:p>
            <a:pPr algn="ctr"/>
            <a:r>
              <a:rPr lang="en-US" sz="1800" dirty="0"/>
              <a:t>Director of Diversity and Inclusion</a:t>
            </a:r>
          </a:p>
          <a:p>
            <a:pPr algn="ctr"/>
            <a:r>
              <a:rPr lang="en-US" sz="1800" dirty="0"/>
              <a:t>CISTAR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0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F2EE9F-1406-2ACC-00A4-7446F114B87B}"/>
              </a:ext>
            </a:extLst>
          </p:cNvPr>
          <p:cNvSpPr txBox="1"/>
          <p:nvPr/>
        </p:nvSpPr>
        <p:spPr>
          <a:xfrm>
            <a:off x="903890" y="903890"/>
            <a:ext cx="1000584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BB8D0B"/>
                </a:solidFill>
              </a:rPr>
              <a:t>It might surprise you who suffers from “Imposter Syndrome”…</a:t>
            </a:r>
          </a:p>
          <a:p>
            <a:pPr algn="ctr"/>
            <a:endParaRPr lang="en-US" sz="3600" dirty="0">
              <a:solidFill>
                <a:srgbClr val="BB8D0B"/>
              </a:solidFill>
            </a:endParaRPr>
          </a:p>
          <a:p>
            <a:endParaRPr lang="en-US" dirty="0">
              <a:solidFill>
                <a:srgbClr val="BB8D0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Here are a few slides where you can try to 1</a:t>
            </a:r>
            <a:r>
              <a:rPr lang="en-US" sz="2400" baseline="30000" dirty="0"/>
              <a:t>st</a:t>
            </a:r>
            <a:r>
              <a:rPr lang="en-US" sz="2400" dirty="0"/>
              <a:t> guess who (that is famous) is behind the quote.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Then their name will be revealed.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				</a:t>
            </a:r>
            <a:r>
              <a:rPr lang="en-US" sz="2800" dirty="0">
                <a:solidFill>
                  <a:schemeClr val="accent4">
                    <a:lumMod val="75000"/>
                  </a:schemeClr>
                </a:solidFill>
              </a:rPr>
              <a:t>Give it a try!	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BB8D0B"/>
                </a:solidFill>
              </a:rPr>
              <a:t>		</a:t>
            </a:r>
          </a:p>
          <a:p>
            <a:r>
              <a:rPr lang="en-US" sz="24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69037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</a:t>
            </a:r>
            <a:endParaRPr lang="en-US" sz="2800" dirty="0"/>
          </a:p>
          <a:p>
            <a:pPr lvl="3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r>
              <a:rPr lang="en-US" sz="2400" dirty="0"/>
              <a:t>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55639" y="264272"/>
            <a:ext cx="89760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                    </a:t>
            </a:r>
            <a:r>
              <a:rPr lang="en-US" sz="3200" b="1" dirty="0"/>
              <a:t>Albert Einstein</a:t>
            </a:r>
            <a:endParaRPr lang="en-US" sz="3200" b="1" i="1" dirty="0"/>
          </a:p>
          <a:p>
            <a:pPr lvl="1"/>
            <a:endParaRPr lang="en-US" sz="2800" dirty="0"/>
          </a:p>
          <a:p>
            <a:pPr lvl="3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46517"/>
            <a:ext cx="83928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5FDB23D-670D-C25A-D130-E317E6AB8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9296" y="3571357"/>
            <a:ext cx="3040126" cy="30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6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</a:t>
            </a:r>
            <a:endParaRPr lang="en-US" sz="2400" dirty="0"/>
          </a:p>
          <a:p>
            <a:pPr lvl="1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 </a:t>
            </a:r>
            <a:r>
              <a:rPr lang="en-US" sz="3200" b="1" dirty="0"/>
              <a:t>Sonia Sotomayor</a:t>
            </a:r>
            <a:endParaRPr lang="en-US" sz="3200" b="1" i="1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8E03979-EC72-681E-D6F8-5F1D2C9F3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4969" y="3828393"/>
            <a:ext cx="2565838" cy="256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032219">
            <a:off x="6002236" y="1793126"/>
            <a:ext cx="4913011" cy="4491144"/>
          </a:xfrm>
          <a:prstGeom prst="rect">
            <a:avLst/>
          </a:prstGeom>
          <a:scene3d>
            <a:camera prst="isometricBottomDown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13" y="336330"/>
            <a:ext cx="10485573" cy="403222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Imposter Syndrome –  We are all susceptible …</a:t>
            </a: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4462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79696" y="2499537"/>
            <a:ext cx="4852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fear that your true abilities will be found out (other people have inflated them)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294637" y="3328981"/>
            <a:ext cx="207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70% of people</a:t>
            </a:r>
          </a:p>
        </p:txBody>
      </p:sp>
    </p:spTree>
    <p:extLst>
      <p:ext uri="{BB962C8B-B14F-4D97-AF65-F5344CB8AC3E}">
        <p14:creationId xmlns:p14="http://schemas.microsoft.com/office/powerpoint/2010/main" val="1417123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283" y="75811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Share Your Imposter Syndrome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43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If you feel comfortable doing so, share with your mentee/mentor a time when you experienced imposter syndrome.</a:t>
            </a:r>
          </a:p>
          <a:p>
            <a:endParaRPr lang="en-US" dirty="0"/>
          </a:p>
          <a:p>
            <a:r>
              <a:rPr lang="en-US" dirty="0"/>
              <a:t>And if comfortable, share how you handled it (or not).  Reflect on what seems to provoke such feelings; what makes it better?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16795C67BE34A9B06E06FA7B4A867" ma:contentTypeVersion="8" ma:contentTypeDescription="Create a new document." ma:contentTypeScope="" ma:versionID="62996db07bf8a930fdbbaccb1588623b">
  <xsd:schema xmlns:xsd="http://www.w3.org/2001/XMLSchema" xmlns:xs="http://www.w3.org/2001/XMLSchema" xmlns:p="http://schemas.microsoft.com/office/2006/metadata/properties" xmlns:ns3="7cdba42b-dba5-40a3-9cbe-28d98059560f" targetNamespace="http://schemas.microsoft.com/office/2006/metadata/properties" ma:root="true" ma:fieldsID="fdd0093eb56e6be2a36b3640711eb802" ns3:_="">
    <xsd:import namespace="7cdba42b-dba5-40a3-9cbe-28d9805956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a42b-dba5-40a3-9cbe-28d9805956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9416A1-58BF-4489-AB25-3EFBDD79C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ba42b-dba5-40a3-9cbe-28d9805956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359522-7877-4DDC-8027-EC67D4A527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8E9796-3C7B-48A9-A08D-CCD7DDDCD7F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cdba42b-dba5-40a3-9cbe-28d98059560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5167</TotalTime>
  <Words>438</Words>
  <Application>Microsoft Macintosh PowerPoint</Application>
  <PresentationFormat>Widescreen</PresentationFormat>
  <Paragraphs>60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Google Sans</vt:lpstr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Imposter Syndrome –  We are all susceptible …        </vt:lpstr>
      <vt:lpstr>Share Your Imposter Syndrome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Communication Skills</dc:title>
  <dc:creator>Driscoll, Denise M.</dc:creator>
  <cp:lastModifiedBy>Driscoll, Denise M.</cp:lastModifiedBy>
  <cp:revision>94</cp:revision>
  <dcterms:created xsi:type="dcterms:W3CDTF">2020-05-13T00:01:55Z</dcterms:created>
  <dcterms:modified xsi:type="dcterms:W3CDTF">2024-05-22T22:35:38Z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PresentationID">
    <vt:lpwstr>6c5a8a04-0378-44ad-b00d-a33badd86a94</vt:lpwstr>
  </property>
  <property fmtid="{D5CDD505-2E9C-101B-9397-08002B2CF9AE}" pid="3" name="SlidoAppVersion">
    <vt:lpwstr>0.7.1.521</vt:lpwstr>
  </property>
  <property fmtid="{D5CDD505-2E9C-101B-9397-08002B2CF9AE}" pid="4" name="ContentTypeId">
    <vt:lpwstr>0x01010057E16795C67BE34A9B06E06FA7B4A867</vt:lpwstr>
  </property>
  <property fmtid="{D5CDD505-2E9C-101B-9397-08002B2CF9AE}" pid="5" name="MSIP_Label_4044bd30-2ed7-4c9d-9d12-46200872a97b_Enabled">
    <vt:lpwstr>true</vt:lpwstr>
  </property>
  <property fmtid="{D5CDD505-2E9C-101B-9397-08002B2CF9AE}" pid="6" name="MSIP_Label_4044bd30-2ed7-4c9d-9d12-46200872a97b_SetDate">
    <vt:lpwstr>2023-01-13T11:42:50Z</vt:lpwstr>
  </property>
  <property fmtid="{D5CDD505-2E9C-101B-9397-08002B2CF9AE}" pid="7" name="MSIP_Label_4044bd30-2ed7-4c9d-9d12-46200872a97b_Method">
    <vt:lpwstr>Standard</vt:lpwstr>
  </property>
  <property fmtid="{D5CDD505-2E9C-101B-9397-08002B2CF9AE}" pid="8" name="MSIP_Label_4044bd30-2ed7-4c9d-9d12-46200872a97b_Name">
    <vt:lpwstr>defa4170-0d19-0005-0004-bc88714345d2</vt:lpwstr>
  </property>
  <property fmtid="{D5CDD505-2E9C-101B-9397-08002B2CF9AE}" pid="9" name="MSIP_Label_4044bd30-2ed7-4c9d-9d12-46200872a97b_SiteId">
    <vt:lpwstr>4130bd39-7c53-419c-b1e5-8758d6d63f21</vt:lpwstr>
  </property>
  <property fmtid="{D5CDD505-2E9C-101B-9397-08002B2CF9AE}" pid="10" name="MSIP_Label_4044bd30-2ed7-4c9d-9d12-46200872a97b_ActionId">
    <vt:lpwstr>b495c08d-8946-43b2-b4a6-b272bd1c2d75</vt:lpwstr>
  </property>
  <property fmtid="{D5CDD505-2E9C-101B-9397-08002B2CF9AE}" pid="11" name="MSIP_Label_4044bd30-2ed7-4c9d-9d12-46200872a97b_ContentBits">
    <vt:lpwstr>0</vt:lpwstr>
  </property>
</Properties>
</file>